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520" r:id="rId5"/>
    <p:sldId id="698" r:id="rId6"/>
    <p:sldId id="551" r:id="rId7"/>
    <p:sldId id="534" r:id="rId8"/>
    <p:sldId id="703" r:id="rId9"/>
    <p:sldId id="717" r:id="rId10"/>
    <p:sldId id="742" r:id="rId11"/>
    <p:sldId id="605" r:id="rId12"/>
    <p:sldId id="555" r:id="rId13"/>
    <p:sldId id="608" r:id="rId14"/>
    <p:sldId id="654" r:id="rId15"/>
    <p:sldId id="718" r:id="rId16"/>
    <p:sldId id="719" r:id="rId17"/>
    <p:sldId id="729" r:id="rId18"/>
    <p:sldId id="728" r:id="rId19"/>
    <p:sldId id="720" r:id="rId20"/>
    <p:sldId id="737" r:id="rId21"/>
    <p:sldId id="724" r:id="rId22"/>
    <p:sldId id="726" r:id="rId23"/>
    <p:sldId id="721" r:id="rId24"/>
    <p:sldId id="743" r:id="rId25"/>
    <p:sldId id="739" r:id="rId26"/>
    <p:sldId id="722" r:id="rId27"/>
    <p:sldId id="744" r:id="rId28"/>
    <p:sldId id="745" r:id="rId29"/>
    <p:sldId id="709" r:id="rId3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2060"/>
    <a:srgbClr val="FFCC66"/>
    <a:srgbClr val="FFCC99"/>
    <a:srgbClr val="EFB942"/>
    <a:srgbClr val="FF0066"/>
    <a:srgbClr val="5F5F5F"/>
    <a:srgbClr val="B2B2B2"/>
    <a:srgbClr val="E7D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1" autoAdjust="0"/>
    <p:restoredTop sz="96887" autoAdjust="0"/>
  </p:normalViewPr>
  <p:slideViewPr>
    <p:cSldViewPr>
      <p:cViewPr varScale="1">
        <p:scale>
          <a:sx n="67" d="100"/>
          <a:sy n="67" d="100"/>
        </p:scale>
        <p:origin x="-11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79BDB3-AC62-409D-AC94-7A5E42AEF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17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715273"/>
            <a:ext cx="4985384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66" tIns="45633" rIns="91266" bIns="4563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F05851-2078-4163-883C-157C9211A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53BFDE4-B6D6-4AAF-AAA8-AF5364D24C77}" type="slidenum">
              <a:rPr lang="en-GB" sz="1200">
                <a:latin typeface="Arial" charset="0"/>
              </a:rPr>
              <a:pPr/>
              <a:t>1</a:t>
            </a:fld>
            <a:endParaRPr lang="en-GB" sz="120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6BCEE994-1F5E-4F69-9C14-7C17E4C66543}" type="slidenum">
              <a:rPr lang="en-GB" sz="1200">
                <a:latin typeface="Arial" charset="0"/>
              </a:rPr>
              <a:pPr/>
              <a:t>2</a:t>
            </a:fld>
            <a:endParaRPr lang="en-GB" sz="120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7FC231D-5915-43E9-8823-54A1B26ED5EE}" type="slidenum">
              <a:rPr lang="en-GB" sz="1200">
                <a:latin typeface="Arial" charset="0"/>
              </a:rPr>
              <a:pPr/>
              <a:t>4</a:t>
            </a:fld>
            <a:endParaRPr lang="en-GB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1538" indent="-285207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0828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597160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3491" indent="-228166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09822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66154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2485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78816" indent="-22816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D248A55C-D37F-4EDF-81EA-95848FEEA20F}" type="slidenum">
              <a:rPr lang="en-GB" sz="1200">
                <a:latin typeface="Arial" charset="0"/>
              </a:rPr>
              <a:pPr/>
              <a:t>8</a:t>
            </a:fld>
            <a:endParaRPr lang="en-GB" sz="120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05851-2078-4163-883C-157C9211A18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4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 descr="PowerPoint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8458200" y="6438900"/>
            <a:ext cx="585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002060"/>
                </a:solidFill>
                <a:latin typeface="Garamond" pitchFamily="18" charset="0"/>
              </a:rPr>
              <a:t>Page </a:t>
            </a:r>
            <a:fld id="{60B6CFCB-733D-412B-82E9-B790A2ED6EAB}" type="slidenum">
              <a:rPr lang="en-GB" sz="1000" smtClean="0">
                <a:solidFill>
                  <a:srgbClr val="002060"/>
                </a:solidFill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835696" y="6438902"/>
            <a:ext cx="73083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2060"/>
                </a:solidFill>
                <a:latin typeface="Garamond" pitchFamily="18" charset="0"/>
              </a:rPr>
              <a:t>EPICS</a:t>
            </a:r>
            <a:r>
              <a:rPr lang="en-US" sz="1000" baseline="0" dirty="0" smtClean="0">
                <a:solidFill>
                  <a:srgbClr val="002060"/>
                </a:solidFill>
                <a:latin typeface="Garamond" pitchFamily="18" charset="0"/>
              </a:rPr>
              <a:t> Collaboration Meeting, , May 15-19 2017, KURRI, JAPAN</a:t>
            </a:r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2235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5613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02272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4532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70804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73330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3088" y="1752600"/>
            <a:ext cx="80010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0571723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8419213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0660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31558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6532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783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9779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617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3150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4845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14" descr="PowerPoint_Graphi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8458200" y="6438900"/>
            <a:ext cx="585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000" dirty="0" smtClean="0">
                <a:solidFill>
                  <a:srgbClr val="002060"/>
                </a:solidFill>
                <a:latin typeface="Garamond" pitchFamily="18" charset="0"/>
              </a:rPr>
              <a:t>Page </a:t>
            </a:r>
            <a:fld id="{5BED12C0-6248-457D-867E-4EABA251F358}" type="slidenum">
              <a:rPr lang="en-GB" sz="1000" smtClean="0">
                <a:solidFill>
                  <a:srgbClr val="002060"/>
                </a:solidFill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1835696" y="6438902"/>
            <a:ext cx="7308304" cy="2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2060"/>
                </a:solidFill>
                <a:latin typeface="Garamond" pitchFamily="18" charset="0"/>
              </a:rPr>
              <a:t>EPICS</a:t>
            </a:r>
            <a:r>
              <a:rPr lang="en-US" sz="1000" baseline="0" dirty="0" smtClean="0">
                <a:solidFill>
                  <a:srgbClr val="002060"/>
                </a:solidFill>
                <a:latin typeface="Garamond" pitchFamily="18" charset="0"/>
              </a:rPr>
              <a:t> Collaboration Meeting, , May 15-19 2017, KURRI, JAPAN</a:t>
            </a:r>
            <a:endParaRPr lang="en-GB" sz="1000" dirty="0" smtClean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  <a:ea typeface="+mn-ea"/>
          <a:cs typeface="+mn-cs"/>
        </a:defRPr>
      </a:lvl1pPr>
      <a:lvl2pPr marL="757238" indent="-279400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2pPr>
      <a:lvl3pPr marL="1136650" indent="-188913" algn="l" defTabSz="79533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2060"/>
          </a:solidFill>
          <a:latin typeface="+mn-lt"/>
        </a:defRPr>
      </a:lvl3pPr>
      <a:lvl4pPr marL="1511300" indent="-184150" algn="l" defTabSz="7953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2060"/>
          </a:solidFill>
          <a:latin typeface="+mn-lt"/>
        </a:defRPr>
      </a:lvl4pPr>
      <a:lvl5pPr marL="1885950" indent="-184150" algn="l" defTabSz="7953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2060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ser.iter.org/?uid=345X28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00919" y="27275"/>
            <a:ext cx="8568952" cy="936105"/>
          </a:xfrm>
        </p:spPr>
        <p:txBody>
          <a:bodyPr/>
          <a:lstStyle/>
          <a:p>
            <a:pPr eaLnBrk="1" hangingPunct="1"/>
            <a:r>
              <a:rPr lang="en-GB" dirty="0" smtClean="0"/>
              <a:t>Status of Fast Controller EPICS Supports for ITER Project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995" y="5043231"/>
            <a:ext cx="6400800" cy="978057"/>
          </a:xfrm>
          <a:solidFill>
            <a:schemeClr val="bg1"/>
          </a:solidFill>
        </p:spPr>
        <p:txBody>
          <a:bodyPr anchor="ctr"/>
          <a:lstStyle/>
          <a:p>
            <a:pPr eaLnBrk="1" hangingPunct="1"/>
            <a:r>
              <a:rPr lang="en-US" sz="2000" dirty="0" smtClean="0"/>
              <a:t>Vishnu Patel</a:t>
            </a:r>
          </a:p>
          <a:p>
            <a:pPr eaLnBrk="1" hangingPunct="1"/>
            <a:r>
              <a:rPr lang="en-US" sz="1800" dirty="0" smtClean="0"/>
              <a:t>ITER Organization</a:t>
            </a:r>
          </a:p>
          <a:p>
            <a:pPr eaLnBrk="1" hangingPunct="1"/>
            <a:r>
              <a:rPr lang="en-US" sz="1800" dirty="0" smtClean="0"/>
              <a:t>Control System Division</a:t>
            </a:r>
          </a:p>
        </p:txBody>
      </p:sp>
      <p:pic>
        <p:nvPicPr>
          <p:cNvPr id="4" name="Picture 2" descr="http://www.iter.org/doc/all/content/com/gallery/Media/6%20-%20Scenic/build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5" y="1268760"/>
            <a:ext cx="8001000" cy="377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047710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i="1" dirty="0" err="1"/>
              <a:t>Disclaimer</a:t>
            </a:r>
            <a:r>
              <a:rPr lang="fr-FR" sz="1100" i="1" dirty="0"/>
              <a:t>: The </a:t>
            </a:r>
            <a:r>
              <a:rPr lang="fr-FR" sz="1100" i="1" dirty="0" err="1"/>
              <a:t>views</a:t>
            </a:r>
            <a:r>
              <a:rPr lang="fr-FR" sz="1100" i="1" dirty="0"/>
              <a:t> and opinions </a:t>
            </a:r>
            <a:r>
              <a:rPr lang="fr-FR" sz="1100" i="1" dirty="0" err="1"/>
              <a:t>expressed</a:t>
            </a:r>
            <a:r>
              <a:rPr lang="fr-FR" sz="1100" i="1" dirty="0"/>
              <a:t> </a:t>
            </a:r>
            <a:r>
              <a:rPr lang="fr-FR" sz="1100" i="1" dirty="0" err="1"/>
              <a:t>herein</a:t>
            </a:r>
            <a:r>
              <a:rPr lang="fr-FR" sz="1100" i="1" dirty="0"/>
              <a:t> do not </a:t>
            </a:r>
            <a:r>
              <a:rPr lang="fr-FR" sz="1100" i="1" dirty="0" err="1"/>
              <a:t>necessarily</a:t>
            </a:r>
            <a:r>
              <a:rPr lang="fr-FR" sz="1100" i="1" dirty="0"/>
              <a:t> </a:t>
            </a:r>
            <a:r>
              <a:rPr lang="fr-FR" sz="1100" i="1" dirty="0" err="1"/>
              <a:t>reflect</a:t>
            </a:r>
            <a:r>
              <a:rPr lang="fr-FR" sz="1100" i="1" dirty="0"/>
              <a:t> </a:t>
            </a:r>
            <a:r>
              <a:rPr lang="fr-FR" sz="1100" i="1" dirty="0" err="1"/>
              <a:t>those</a:t>
            </a:r>
            <a:r>
              <a:rPr lang="fr-FR" sz="1100" i="1" dirty="0"/>
              <a:t> of the ITER </a:t>
            </a:r>
            <a:r>
              <a:rPr lang="fr-FR" sz="1100" i="1" dirty="0" err="1"/>
              <a:t>Organization</a:t>
            </a:r>
            <a:endParaRPr lang="fr-FR" sz="1100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79388" y="3573463"/>
            <a:ext cx="2628900" cy="1974850"/>
            <a:chOff x="251520" y="3748970"/>
            <a:chExt cx="2628292" cy="1974994"/>
          </a:xfrm>
        </p:grpSpPr>
        <p:sp>
          <p:nvSpPr>
            <p:cNvPr id="48" name="Rectangle 47"/>
            <p:cNvSpPr/>
            <p:nvPr/>
          </p:nvSpPr>
          <p:spPr bwMode="auto">
            <a:xfrm>
              <a:off x="322940" y="4096657"/>
              <a:ext cx="2556872" cy="865251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2940" y="5292133"/>
              <a:ext cx="1279229" cy="431831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</a:rPr>
                <a:t>PLC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67370" y="4212554"/>
              <a:ext cx="1007829" cy="64774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PLC 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691049" y="4212554"/>
              <a:ext cx="1009416" cy="64774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PSH 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82986" name="TextBox 58"/>
            <p:cNvSpPr txBox="1">
              <a:spLocks noChangeArrowheads="1"/>
            </p:cNvSpPr>
            <p:nvPr/>
          </p:nvSpPr>
          <p:spPr bwMode="auto">
            <a:xfrm>
              <a:off x="251520" y="3748970"/>
              <a:ext cx="6399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PSH</a:t>
              </a:r>
              <a:endParaRPr lang="en-GB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87" name="Straight Connector 60"/>
            <p:cNvCxnSpPr>
              <a:cxnSpLocks noChangeShapeType="1"/>
              <a:stCxn id="51" idx="2"/>
            </p:cNvCxnSpPr>
            <p:nvPr/>
          </p:nvCxnSpPr>
          <p:spPr bwMode="auto">
            <a:xfrm flipH="1">
              <a:off x="962599" y="4859868"/>
              <a:ext cx="9001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TextBox 44"/>
          <p:cNvSpPr txBox="1"/>
          <p:nvPr/>
        </p:nvSpPr>
        <p:spPr>
          <a:xfrm>
            <a:off x="6227763" y="900113"/>
            <a:ext cx="2736850" cy="1200150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CODAC Terminal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Operator Interface (OPI)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Alarm views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Data plots</a:t>
            </a:r>
          </a:p>
        </p:txBody>
      </p:sp>
      <p:cxnSp>
        <p:nvCxnSpPr>
          <p:cNvPr id="55" name="Straight Connector 54"/>
          <p:cNvCxnSpPr>
            <a:cxnSpLocks noChangeShapeType="1"/>
            <a:endCxn id="51" idx="0"/>
          </p:cNvCxnSpPr>
          <p:nvPr/>
        </p:nvCxnSpPr>
        <p:spPr bwMode="auto">
          <a:xfrm>
            <a:off x="895350" y="3541713"/>
            <a:ext cx="4763" cy="49371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83"/>
          <p:cNvGrpSpPr>
            <a:grpSpLocks/>
          </p:cNvGrpSpPr>
          <p:nvPr/>
        </p:nvGrpSpPr>
        <p:grpSpPr bwMode="auto">
          <a:xfrm>
            <a:off x="179388" y="620713"/>
            <a:ext cx="5688012" cy="2549525"/>
            <a:chOff x="251520" y="796642"/>
            <a:chExt cx="5688632" cy="2549316"/>
          </a:xfrm>
        </p:grpSpPr>
        <p:sp>
          <p:nvSpPr>
            <p:cNvPr id="43" name="Rectangle 42"/>
            <p:cNvSpPr/>
            <p:nvPr/>
          </p:nvSpPr>
          <p:spPr bwMode="auto">
            <a:xfrm>
              <a:off x="322965" y="1125227"/>
              <a:ext cx="5617187" cy="2220731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83367" y="1268090"/>
              <a:ext cx="4969417" cy="50478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Control System Studio HMIs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475615" y="2306230"/>
              <a:ext cx="1152651" cy="83495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Alarm server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63406" y="2277658"/>
              <a:ext cx="1513052" cy="83495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Archive Server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79" name="Straight Connector 55"/>
            <p:cNvCxnSpPr>
              <a:cxnSpLocks noChangeShapeType="1"/>
              <a:stCxn id="46" idx="0"/>
            </p:cNvCxnSpPr>
            <p:nvPr/>
          </p:nvCxnSpPr>
          <p:spPr bwMode="auto">
            <a:xfrm flipV="1">
              <a:off x="2051720" y="1772816"/>
              <a:ext cx="0" cy="532802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980" name="Straight Connector 56"/>
            <p:cNvCxnSpPr>
              <a:cxnSpLocks noChangeShapeType="1"/>
              <a:stCxn id="47" idx="0"/>
            </p:cNvCxnSpPr>
            <p:nvPr/>
          </p:nvCxnSpPr>
          <p:spPr bwMode="auto">
            <a:xfrm flipV="1">
              <a:off x="4319972" y="1772816"/>
              <a:ext cx="0" cy="504056"/>
            </a:xfrm>
            <a:prstGeom prst="line">
              <a:avLst/>
            </a:prstGeom>
            <a:noFill/>
            <a:ln w="28575" algn="ctr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81" name="TextBox 57"/>
            <p:cNvSpPr txBox="1">
              <a:spLocks noChangeArrowheads="1"/>
            </p:cNvSpPr>
            <p:nvPr/>
          </p:nvSpPr>
          <p:spPr bwMode="auto">
            <a:xfrm>
              <a:off x="251520" y="796642"/>
              <a:ext cx="9367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CODAC</a:t>
              </a:r>
              <a:endParaRPr lang="en-GB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60" name="Straight Connector 59"/>
          <p:cNvCxnSpPr>
            <a:cxnSpLocks noChangeShapeType="1"/>
            <a:stCxn id="46" idx="2"/>
          </p:cNvCxnSpPr>
          <p:nvPr/>
        </p:nvCxnSpPr>
        <p:spPr bwMode="auto">
          <a:xfrm>
            <a:off x="1979613" y="2965450"/>
            <a:ext cx="0" cy="53975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>
            <a:cxnSpLocks noChangeShapeType="1"/>
            <a:endCxn id="53" idx="0"/>
          </p:cNvCxnSpPr>
          <p:nvPr/>
        </p:nvCxnSpPr>
        <p:spPr bwMode="auto">
          <a:xfrm>
            <a:off x="5292725" y="3541713"/>
            <a:ext cx="0" cy="99853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227763" y="2174875"/>
            <a:ext cx="1900237" cy="922338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CODAC Server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Alarm handling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Archiving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7763" y="3325813"/>
            <a:ext cx="2066925" cy="1200150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>
            <a:solidFill>
              <a:srgbClr val="5F5F5F"/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PSH: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I&amp;C monitoring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PLCs Gateway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I&amp;C coordination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27763" y="4633913"/>
            <a:ext cx="2736850" cy="1477962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>
            <a:solidFill>
              <a:srgbClr val="5F5F5F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Fast Controller: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I/O interface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HPN interfaces: TCN, </a:t>
            </a:r>
            <a:r>
              <a:rPr lang="en-US" sz="1800" kern="0" dirty="0" smtClean="0">
                <a:solidFill>
                  <a:prstClr val="black"/>
                </a:solidFill>
                <a:latin typeface="Calibri"/>
              </a:rPr>
              <a:t>SDN, DAN</a:t>
            </a:r>
            <a:endParaRPr lang="en-US" sz="1800" kern="0" dirty="0">
              <a:solidFill>
                <a:prstClr val="black"/>
              </a:solidFill>
              <a:latin typeface="Calibri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kern="0" dirty="0">
                <a:solidFill>
                  <a:prstClr val="black"/>
                </a:solidFill>
                <a:latin typeface="Calibri"/>
              </a:rPr>
              <a:t>RT control</a:t>
            </a: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2987675" y="4140200"/>
            <a:ext cx="2952750" cy="2065338"/>
            <a:chOff x="3059832" y="4315742"/>
            <a:chExt cx="2952328" cy="2065586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167767" y="4644394"/>
              <a:ext cx="2844393" cy="792257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>
                <a:solidFill>
                  <a:prstClr val="black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59800" y="4715840"/>
              <a:ext cx="1007919" cy="64777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PCF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IOC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788373" y="5795470"/>
              <a:ext cx="1152360" cy="43185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</a:rPr>
                <a:t>I/O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65" name="Straight Connector 62"/>
            <p:cNvCxnSpPr>
              <a:cxnSpLocks noChangeShapeType="1"/>
              <a:stCxn id="53" idx="2"/>
              <a:endCxn id="54" idx="0"/>
            </p:cNvCxnSpPr>
            <p:nvPr/>
          </p:nvCxnSpPr>
          <p:spPr bwMode="auto">
            <a:xfrm>
              <a:off x="5364088" y="5363924"/>
              <a:ext cx="0" cy="432048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6" name="TextBox 63"/>
            <p:cNvSpPr txBox="1">
              <a:spLocks noChangeArrowheads="1"/>
            </p:cNvSpPr>
            <p:nvPr/>
          </p:nvSpPr>
          <p:spPr bwMode="auto">
            <a:xfrm>
              <a:off x="3131840" y="4315742"/>
              <a:ext cx="19527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Fast Controller</a:t>
              </a:r>
              <a:endParaRPr lang="en-GB" sz="2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67" name="Straight Arrow Connector 66"/>
            <p:cNvCxnSpPr>
              <a:cxnSpLocks noChangeShapeType="1"/>
              <a:stCxn id="82968" idx="0"/>
            </p:cNvCxnSpPr>
            <p:nvPr/>
          </p:nvCxnSpPr>
          <p:spPr bwMode="auto">
            <a:xfrm flipH="1" flipV="1">
              <a:off x="3890397" y="5291916"/>
              <a:ext cx="1" cy="72008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ash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68" name="TextBox 67"/>
            <p:cNvSpPr txBox="1">
              <a:spLocks noChangeArrowheads="1"/>
            </p:cNvSpPr>
            <p:nvPr/>
          </p:nvSpPr>
          <p:spPr bwMode="auto">
            <a:xfrm>
              <a:off x="3568835" y="6011996"/>
              <a:ext cx="6431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SDN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69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3334354" y="5435932"/>
              <a:ext cx="0" cy="576064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70" name="TextBox 69"/>
            <p:cNvSpPr txBox="1">
              <a:spLocks noChangeArrowheads="1"/>
            </p:cNvSpPr>
            <p:nvPr/>
          </p:nvSpPr>
          <p:spPr bwMode="auto">
            <a:xfrm>
              <a:off x="3059832" y="6011996"/>
              <a:ext cx="6415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TCN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82971" name="Straight Arrow Connector 70"/>
            <p:cNvCxnSpPr>
              <a:cxnSpLocks noChangeShapeType="1"/>
            </p:cNvCxnSpPr>
            <p:nvPr/>
          </p:nvCxnSpPr>
          <p:spPr bwMode="auto">
            <a:xfrm flipV="1">
              <a:off x="4414474" y="5291916"/>
              <a:ext cx="3085" cy="720080"/>
            </a:xfrm>
            <a:prstGeom prst="straightConnector1">
              <a:avLst/>
            </a:prstGeom>
            <a:noFill/>
            <a:ln w="28575" algn="ctr">
              <a:solidFill>
                <a:srgbClr val="000000"/>
              </a:solidFill>
              <a:prstDash val="sysDash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972" name="TextBox 71"/>
            <p:cNvSpPr txBox="1">
              <a:spLocks noChangeArrowheads="1"/>
            </p:cNvSpPr>
            <p:nvPr/>
          </p:nvSpPr>
          <p:spPr bwMode="auto">
            <a:xfrm>
              <a:off x="4067944" y="6011996"/>
              <a:ext cx="6992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Calibri" pitchFamily="34" charset="0"/>
                </a:rPr>
                <a:t>DAN</a:t>
              </a:r>
              <a:endParaRPr lang="en-GB" sz="18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3636013" y="4787287"/>
              <a:ext cx="1007918" cy="504886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9525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prstClr val="black"/>
                  </a:solidFill>
                </a:rPr>
                <a:t>RT task</a:t>
              </a:r>
              <a:endParaRPr lang="en-GB" sz="20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82974" name="Straight Connector 74"/>
            <p:cNvCxnSpPr>
              <a:cxnSpLocks noChangeShapeType="1"/>
              <a:stCxn id="74" idx="3"/>
              <a:endCxn id="53" idx="1"/>
            </p:cNvCxnSpPr>
            <p:nvPr/>
          </p:nvCxnSpPr>
          <p:spPr bwMode="auto">
            <a:xfrm>
              <a:off x="4644008" y="5039888"/>
              <a:ext cx="216024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6" name="Straight Connector 75"/>
          <p:cNvCxnSpPr>
            <a:cxnSpLocks noChangeShapeType="1"/>
            <a:endCxn id="52" idx="0"/>
          </p:cNvCxnSpPr>
          <p:nvPr/>
        </p:nvCxnSpPr>
        <p:spPr bwMode="auto">
          <a:xfrm>
            <a:off x="2124075" y="3541713"/>
            <a:ext cx="0" cy="493712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>
            <a:cxnSpLocks noChangeShapeType="1"/>
            <a:stCxn id="47" idx="2"/>
          </p:cNvCxnSpPr>
          <p:nvPr/>
        </p:nvCxnSpPr>
        <p:spPr bwMode="auto">
          <a:xfrm>
            <a:off x="4248150" y="2936875"/>
            <a:ext cx="0" cy="60483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 flipH="1" flipV="1">
            <a:off x="611188" y="3505200"/>
            <a:ext cx="5040312" cy="36513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>
            <a:cxnSpLocks noChangeShapeType="1"/>
            <a:stCxn id="44" idx="2"/>
          </p:cNvCxnSpPr>
          <p:nvPr/>
        </p:nvCxnSpPr>
        <p:spPr bwMode="auto">
          <a:xfrm>
            <a:off x="3095625" y="1597025"/>
            <a:ext cx="0" cy="1944688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049463" y="3171825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PON / CA</a:t>
            </a:r>
            <a:endParaRPr lang="en-GB" sz="1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2961" name="Text Box 4"/>
          <p:cNvSpPr txBox="1">
            <a:spLocks noChangeArrowheads="1"/>
          </p:cNvSpPr>
          <p:nvPr/>
        </p:nvSpPr>
        <p:spPr bwMode="auto">
          <a:xfrm>
            <a:off x="28575" y="44450"/>
            <a:ext cx="809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CODAC Core System (CCS)</a:t>
            </a:r>
            <a:endParaRPr lang="en-GB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66" grpId="0" animBg="1"/>
      <p:bldP spid="73" grpId="0" animBg="1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3088" y="-27384"/>
            <a:ext cx="8001000" cy="576064"/>
          </a:xfrm>
        </p:spPr>
        <p:txBody>
          <a:bodyPr/>
          <a:lstStyle/>
          <a:p>
            <a:r>
              <a:rPr lang="en-US" sz="2800" dirty="0" smtClean="0"/>
              <a:t>Fast Controller software</a:t>
            </a:r>
            <a:endParaRPr lang="en-GB" sz="28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73088" y="836712"/>
            <a:ext cx="8001000" cy="3960440"/>
          </a:xfrm>
        </p:spPr>
        <p:txBody>
          <a:bodyPr/>
          <a:lstStyle/>
          <a:p>
            <a:r>
              <a:rPr lang="en-US" sz="1800" dirty="0" smtClean="0"/>
              <a:t>OS: </a:t>
            </a:r>
            <a:r>
              <a:rPr lang="en-US" sz="1800" b="1" dirty="0" smtClean="0">
                <a:solidFill>
                  <a:srgbClr val="C00000"/>
                </a:solidFill>
              </a:rPr>
              <a:t>Red Hat Enterprise Linux</a:t>
            </a:r>
            <a:r>
              <a:rPr lang="en-US" sz="1800" dirty="0" smtClean="0"/>
              <a:t> for the x86-64 architecture (</a:t>
            </a:r>
            <a:r>
              <a:rPr lang="en-US" sz="1800" dirty="0" smtClean="0">
                <a:solidFill>
                  <a:srgbClr val="C00000"/>
                </a:solidFill>
              </a:rPr>
              <a:t>RHEL x86_64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CCS 5.x -&gt; RHEL 6.5</a:t>
            </a:r>
          </a:p>
          <a:p>
            <a:pPr lvl="1"/>
            <a:r>
              <a:rPr lang="en-US" sz="1600" dirty="0" smtClean="0"/>
              <a:t>CCS 6.x -&gt; RHEL 7.0</a:t>
            </a:r>
          </a:p>
          <a:p>
            <a:pPr>
              <a:defRPr/>
            </a:pPr>
            <a:r>
              <a:rPr lang="en-US" sz="1800" dirty="0" smtClean="0"/>
              <a:t>For fast </a:t>
            </a:r>
            <a:r>
              <a:rPr lang="en-US" sz="1800" dirty="0"/>
              <a:t>feedback </a:t>
            </a:r>
            <a:r>
              <a:rPr lang="en-US" sz="1800" dirty="0" smtClean="0"/>
              <a:t>control: real-time </a:t>
            </a:r>
            <a:r>
              <a:rPr lang="en-US" sz="1800" dirty="0"/>
              <a:t>enabled </a:t>
            </a:r>
            <a:r>
              <a:rPr lang="en-US" sz="1800" b="1" dirty="0" smtClean="0">
                <a:solidFill>
                  <a:srgbClr val="C00000"/>
                </a:solidFill>
              </a:rPr>
              <a:t>RHEL MRG-R</a:t>
            </a:r>
            <a:endParaRPr lang="en-US" sz="1800" dirty="0"/>
          </a:p>
          <a:p>
            <a:pPr lvl="1">
              <a:defRPr/>
            </a:pPr>
            <a:r>
              <a:rPr lang="en-US" sz="1600" dirty="0" smtClean="0"/>
              <a:t>Optimized kernel for real-time applications</a:t>
            </a:r>
          </a:p>
          <a:p>
            <a:pPr lvl="1">
              <a:defRPr/>
            </a:pPr>
            <a:r>
              <a:rPr lang="en-US" sz="1600" dirty="0" smtClean="0"/>
              <a:t>More </a:t>
            </a:r>
            <a:r>
              <a:rPr lang="en-US" sz="1600" u="sng" dirty="0"/>
              <a:t>deterministic</a:t>
            </a:r>
            <a:r>
              <a:rPr lang="en-US" sz="1600" dirty="0"/>
              <a:t> </a:t>
            </a:r>
            <a:r>
              <a:rPr lang="en-US" sz="1600" dirty="0" smtClean="0"/>
              <a:t>latencies </a:t>
            </a:r>
            <a:r>
              <a:rPr lang="en-US" sz="1600" dirty="0"/>
              <a:t>/ reduced </a:t>
            </a:r>
            <a:r>
              <a:rPr lang="en-US" sz="1600" dirty="0" smtClean="0"/>
              <a:t>jitter</a:t>
            </a:r>
          </a:p>
          <a:p>
            <a:pPr>
              <a:defRPr/>
            </a:pPr>
            <a:r>
              <a:rPr lang="en-US" sz="1800" dirty="0" smtClean="0"/>
              <a:t>Framework: </a:t>
            </a:r>
            <a:r>
              <a:rPr lang="en-US" sz="1800" b="1" dirty="0">
                <a:solidFill>
                  <a:srgbClr val="C00000"/>
                </a:solidFill>
              </a:rPr>
              <a:t>EPICS</a:t>
            </a:r>
            <a:r>
              <a:rPr lang="en-US" sz="1800" dirty="0" smtClean="0"/>
              <a:t> and </a:t>
            </a:r>
            <a:r>
              <a:rPr lang="en-US" sz="1800" b="1">
                <a:solidFill>
                  <a:srgbClr val="C00000"/>
                </a:solidFill>
              </a:rPr>
              <a:t>ASYN</a:t>
            </a:r>
            <a:r>
              <a:rPr lang="en-US" sz="1800" smtClean="0"/>
              <a:t> </a:t>
            </a:r>
            <a:endParaRPr lang="en-US" sz="1800" dirty="0" smtClean="0"/>
          </a:p>
          <a:p>
            <a:pPr lvl="1">
              <a:defRPr/>
            </a:pPr>
            <a:r>
              <a:rPr lang="en-US" sz="1400" dirty="0" smtClean="0"/>
              <a:t>ITER adopted open source control system EPICS</a:t>
            </a:r>
          </a:p>
          <a:p>
            <a:pPr lvl="1">
              <a:defRPr/>
            </a:pPr>
            <a:r>
              <a:rPr lang="en-US" sz="1400" dirty="0" smtClean="0"/>
              <a:t>CCS </a:t>
            </a:r>
            <a:r>
              <a:rPr lang="en-US" sz="1400" dirty="0"/>
              <a:t>5.4 -&gt;  EPICS 3.15 , </a:t>
            </a:r>
            <a:r>
              <a:rPr lang="en-US" sz="1400" dirty="0" err="1"/>
              <a:t>asynDriver</a:t>
            </a:r>
            <a:r>
              <a:rPr lang="en-US" sz="1400" dirty="0"/>
              <a:t> </a:t>
            </a:r>
            <a:r>
              <a:rPr lang="en-US" sz="1400" dirty="0" smtClean="0"/>
              <a:t>4.30</a:t>
            </a:r>
          </a:p>
          <a:p>
            <a:pPr lvl="1">
              <a:defRPr/>
            </a:pPr>
            <a:r>
              <a:rPr lang="en-US" sz="1400" dirty="0" smtClean="0"/>
              <a:t>CCS 6.0 </a:t>
            </a:r>
            <a:r>
              <a:rPr lang="en-US" sz="1400" dirty="0"/>
              <a:t>-&gt; EPICS 3.16 , </a:t>
            </a:r>
            <a:r>
              <a:rPr lang="en-US" sz="1400" dirty="0" err="1"/>
              <a:t>asynDriver</a:t>
            </a:r>
            <a:r>
              <a:rPr lang="en-US" sz="1400" dirty="0"/>
              <a:t> 4.31 </a:t>
            </a:r>
          </a:p>
          <a:p>
            <a:pPr lvl="1">
              <a:defRPr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75" y="1268760"/>
            <a:ext cx="1440159" cy="468643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69944"/>
            <a:ext cx="8143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829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38472"/>
            <a:ext cx="8001000" cy="659160"/>
          </a:xfrm>
        </p:spPr>
        <p:txBody>
          <a:bodyPr/>
          <a:lstStyle/>
          <a:p>
            <a:r>
              <a:rPr lang="en-US" sz="2800" dirty="0"/>
              <a:t>EPICS Device Support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908720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Basic EPICS Device </a:t>
            </a:r>
            <a:r>
              <a:rPr lang="en-US" dirty="0" smtClean="0"/>
              <a:t>Support</a:t>
            </a:r>
            <a:endParaRPr lang="en-US" dirty="0"/>
          </a:p>
          <a:p>
            <a:pPr marL="0" lvl="1"/>
            <a:r>
              <a:rPr lang="en-US" sz="1600" dirty="0" smtClean="0">
                <a:solidFill>
                  <a:srgbClr val="C00000"/>
                </a:solidFill>
              </a:rPr>
              <a:t>PXI-6259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multi-function data </a:t>
            </a:r>
            <a:r>
              <a:rPr lang="en-US" sz="1600" dirty="0" smtClean="0">
                <a:solidFill>
                  <a:srgbClr val="C00000"/>
                </a:solidFill>
              </a:rPr>
              <a:t>acquisition.</a:t>
            </a:r>
          </a:p>
          <a:p>
            <a:pPr marL="0" lvl="1"/>
            <a:endParaRPr lang="en-US" sz="1600" dirty="0">
              <a:solidFill>
                <a:srgbClr val="C00000"/>
              </a:solidFill>
            </a:endParaRPr>
          </a:p>
          <a:p>
            <a:r>
              <a:rPr lang="en-US" dirty="0" err="1" smtClean="0"/>
              <a:t>asynDriver</a:t>
            </a:r>
            <a:r>
              <a:rPr lang="en-US" dirty="0" smtClean="0"/>
              <a:t> based Device Support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PXI-6682 &amp; PXI-6683h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Synchronization and </a:t>
            </a:r>
            <a:r>
              <a:rPr lang="en-US" sz="1600" dirty="0" smtClean="0">
                <a:solidFill>
                  <a:srgbClr val="C00000"/>
                </a:solidFill>
              </a:rPr>
              <a:t>timing.</a:t>
            </a:r>
          </a:p>
          <a:p>
            <a:pPr marL="0" lvl="1"/>
            <a:r>
              <a:rPr lang="en-US" sz="1600" dirty="0">
                <a:solidFill>
                  <a:srgbClr val="C00000"/>
                </a:solidFill>
              </a:rPr>
              <a:t>PXIe-6368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High Performance multi-function </a:t>
            </a:r>
            <a:r>
              <a:rPr lang="en-US" sz="1600" dirty="0">
                <a:solidFill>
                  <a:srgbClr val="C00000"/>
                </a:solidFill>
              </a:rPr>
              <a:t>data </a:t>
            </a:r>
            <a:r>
              <a:rPr lang="en-US" sz="1600" dirty="0" smtClean="0">
                <a:solidFill>
                  <a:srgbClr val="C00000"/>
                </a:solidFill>
              </a:rPr>
              <a:t>acquisition.</a:t>
            </a:r>
          </a:p>
          <a:p>
            <a:pPr marL="0" lvl="1"/>
            <a:r>
              <a:rPr lang="en-US" sz="1600" dirty="0">
                <a:solidFill>
                  <a:srgbClr val="C00000"/>
                </a:solidFill>
              </a:rPr>
              <a:t>PXI-6528 : Digital </a:t>
            </a:r>
            <a:r>
              <a:rPr lang="en-US" sz="1600" dirty="0" smtClean="0">
                <a:solidFill>
                  <a:srgbClr val="C00000"/>
                </a:solidFill>
              </a:rPr>
              <a:t>I/O.</a:t>
            </a:r>
          </a:p>
          <a:p>
            <a:pPr marL="0" lvl="1"/>
            <a:r>
              <a:rPr lang="en-US" sz="1600" dirty="0" err="1" smtClean="0">
                <a:solidFill>
                  <a:srgbClr val="C00000"/>
                </a:solidFill>
              </a:rPr>
              <a:t>cRIO</a:t>
            </a:r>
            <a:r>
              <a:rPr lang="en-US" sz="1600" dirty="0" smtClean="0">
                <a:solidFill>
                  <a:srgbClr val="C00000"/>
                </a:solidFill>
              </a:rPr>
              <a:t> and </a:t>
            </a:r>
            <a:r>
              <a:rPr lang="en-US" sz="1600" dirty="0" err="1" smtClean="0">
                <a:solidFill>
                  <a:srgbClr val="C00000"/>
                </a:solidFill>
              </a:rPr>
              <a:t>flexRIO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bundles.</a:t>
            </a:r>
            <a:endParaRPr lang="en-US" sz="1600" dirty="0">
              <a:solidFill>
                <a:srgbClr val="C00000"/>
              </a:solidFill>
            </a:endParaRPr>
          </a:p>
          <a:p>
            <a:pPr marL="0" lvl="1"/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Future device Support</a:t>
            </a:r>
          </a:p>
          <a:p>
            <a:pPr marL="0" lvl="1"/>
            <a:r>
              <a:rPr lang="en-GB" sz="1600" dirty="0" smtClean="0">
                <a:solidFill>
                  <a:srgbClr val="C00000"/>
                </a:solidFill>
              </a:rPr>
              <a:t>PXIe-6363: multi-function data acquisition boards.</a:t>
            </a:r>
          </a:p>
        </p:txBody>
      </p:sp>
    </p:spTree>
    <p:extLst>
      <p:ext uri="{BB962C8B-B14F-4D97-AF65-F5344CB8AC3E}">
        <p14:creationId xmlns:p14="http://schemas.microsoft.com/office/powerpoint/2010/main" val="868398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001000" cy="914400"/>
          </a:xfrm>
        </p:spPr>
        <p:txBody>
          <a:bodyPr/>
          <a:lstStyle/>
          <a:p>
            <a:r>
              <a:rPr lang="en-US" dirty="0" smtClean="0"/>
              <a:t>PXI 6259 DAQ Board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2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27384"/>
            <a:ext cx="8001000" cy="659160"/>
          </a:xfrm>
        </p:spPr>
        <p:txBody>
          <a:bodyPr/>
          <a:lstStyle/>
          <a:p>
            <a:r>
              <a:rPr lang="en-US" sz="2800" dirty="0" smtClean="0"/>
              <a:t>PXI 6259 Main functions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76470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ja-JP" sz="2000" dirty="0"/>
              <a:t>All DAQ modes support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Software timed acquisition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Hardware timed acquisition</a:t>
            </a:r>
          </a:p>
          <a:p>
            <a:pPr marL="1306512" lvl="2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sz="2000" dirty="0"/>
              <a:t>Finite sample mode</a:t>
            </a:r>
          </a:p>
          <a:p>
            <a:pPr marL="1306512" lvl="2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en-US" altLang="ja-JP" sz="2000" dirty="0"/>
              <a:t>Continuous mode</a:t>
            </a:r>
          </a:p>
          <a:p>
            <a:pPr marL="342900" indent="-342900" eaLnBrk="1" hangingPunct="1"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AI/AO triggering </a:t>
            </a:r>
            <a:r>
              <a:rPr lang="en-US" altLang="ja-JP" sz="2000" dirty="0"/>
              <a:t>support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Start, Stop trigger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ja-JP" sz="2000" dirty="0"/>
              <a:t>Pause trigger (Activate/Deactivate DAQ/Data generation)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16" y="3501008"/>
            <a:ext cx="3779181" cy="27588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3335266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508" y="0"/>
            <a:ext cx="8001000" cy="476672"/>
          </a:xfrm>
        </p:spPr>
        <p:txBody>
          <a:bodyPr/>
          <a:lstStyle/>
          <a:p>
            <a:r>
              <a:rPr lang="en-US" sz="2800" dirty="0" smtClean="0"/>
              <a:t>PXI 6259 Board functions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71669" y="610136"/>
            <a:ext cx="79208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Device Information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Device and Channel status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Software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Settings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Sampling rate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Clock Source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Clock divider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Triggering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Set trigger (Software or Hardware)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Pre &amp; Post trigger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DIO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Analog Output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General purpose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Signal </a:t>
            </a:r>
            <a:r>
              <a:rPr lang="en-US" sz="2000" dirty="0" smtClean="0"/>
              <a:t>routing</a:t>
            </a:r>
          </a:p>
        </p:txBody>
      </p:sp>
    </p:spTree>
    <p:extLst>
      <p:ext uri="{BB962C8B-B14F-4D97-AF65-F5344CB8AC3E}">
        <p14:creationId xmlns:p14="http://schemas.microsoft.com/office/powerpoint/2010/main" val="3403859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001000" cy="914400"/>
          </a:xfrm>
        </p:spPr>
        <p:txBody>
          <a:bodyPr/>
          <a:lstStyle/>
          <a:p>
            <a:r>
              <a:rPr lang="en-US" dirty="0" smtClean="0"/>
              <a:t>Timing Boards </a:t>
            </a:r>
            <a:br>
              <a:rPr lang="en-US" dirty="0" smtClean="0"/>
            </a:br>
            <a:r>
              <a:rPr lang="en-US" dirty="0" smtClean="0"/>
              <a:t>(PXI-6682 &amp; PXI-6683H)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20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27384"/>
            <a:ext cx="8001000" cy="587152"/>
          </a:xfrm>
        </p:spPr>
        <p:txBody>
          <a:bodyPr/>
          <a:lstStyle/>
          <a:p>
            <a:r>
              <a:rPr lang="en-US" sz="2800" dirty="0" smtClean="0"/>
              <a:t>Timing Boards Functions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Receive ITER time as PTP (IEEE 1588-2008)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Synchronization of system time with Board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Generate Future time events, Pulse and Clocks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Front panel connector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PXI backplane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Accurate Time-stamping of event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Board triggers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External events (Front panel connector &amp; Backplane lines)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Pulse sequence Programming on the selected terminal.</a:t>
            </a:r>
          </a:p>
        </p:txBody>
      </p:sp>
    </p:spTree>
    <p:extLst>
      <p:ext uri="{BB962C8B-B14F-4D97-AF65-F5344CB8AC3E}">
        <p14:creationId xmlns:p14="http://schemas.microsoft.com/office/powerpoint/2010/main" val="2680179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99392"/>
            <a:ext cx="8001000" cy="659160"/>
          </a:xfrm>
        </p:spPr>
        <p:txBody>
          <a:bodyPr/>
          <a:lstStyle/>
          <a:p>
            <a:r>
              <a:rPr lang="en-US" sz="2800" dirty="0" smtClean="0"/>
              <a:t>Timing Boards (PXI-6682 &amp; PXI-6683H)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Synchronization(50ns </a:t>
            </a:r>
            <a:r>
              <a:rPr lang="en-US" sz="2000" dirty="0" err="1" smtClean="0"/>
              <a:t>rms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generation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Synchronized event generation.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time stamping.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Common software for both boards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645024"/>
            <a:ext cx="2476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71944" y="3645024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PFI0-PFI2 (FTEs and generated clocks)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input (not in PXI-6683H)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Clock board (10MHz)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Backplane clock (10MHz)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PXI trigger bus (8 lines)</a:t>
            </a:r>
          </a:p>
        </p:txBody>
      </p:sp>
    </p:spTree>
    <p:extLst>
      <p:ext uri="{BB962C8B-B14F-4D97-AF65-F5344CB8AC3E}">
        <p14:creationId xmlns:p14="http://schemas.microsoft.com/office/powerpoint/2010/main" val="3560036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001000" cy="914400"/>
          </a:xfrm>
        </p:spPr>
        <p:txBody>
          <a:bodyPr/>
          <a:lstStyle/>
          <a:p>
            <a:r>
              <a:rPr lang="en-US" dirty="0" smtClean="0"/>
              <a:t>PXIe-6368 DAQ Board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89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476672"/>
            <a:ext cx="8001000" cy="914400"/>
          </a:xfrm>
        </p:spPr>
        <p:txBody>
          <a:bodyPr/>
          <a:lstStyle/>
          <a:p>
            <a:r>
              <a:rPr lang="en-GB" dirty="0" smtClean="0"/>
              <a:t>Content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Introduction</a:t>
            </a:r>
            <a:endParaRPr lang="en-US" altLang="en-US" dirty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Hardware Architecture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Software Architecture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PXI-6259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Timing Board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PXIe-6368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PXI-6528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err="1" smtClean="0"/>
              <a:t>cRIO</a:t>
            </a:r>
            <a:r>
              <a:rPr lang="en-US" altLang="en-US" dirty="0" smtClean="0"/>
              <a:t> / </a:t>
            </a:r>
            <a:r>
              <a:rPr lang="en-US" altLang="en-US" dirty="0" err="1" smtClean="0"/>
              <a:t>FlexRIO</a:t>
            </a:r>
            <a:r>
              <a:rPr lang="en-US" altLang="en-US" dirty="0" smtClean="0"/>
              <a:t> bundles.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dirty="0" smtClean="0"/>
              <a:t>Conclusion</a:t>
            </a:r>
          </a:p>
          <a:p>
            <a:pPr marL="457200" indent="-457200" eaLnBrk="1" hangingPunct="1">
              <a:buFontTx/>
              <a:buAutoNum type="arabicPeriod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80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36" y="4149080"/>
            <a:ext cx="3531095" cy="2577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99392"/>
            <a:ext cx="8001000" cy="659160"/>
          </a:xfrm>
        </p:spPr>
        <p:txBody>
          <a:bodyPr/>
          <a:lstStyle/>
          <a:p>
            <a:r>
              <a:rPr lang="en-US" sz="2800" dirty="0" smtClean="0"/>
              <a:t>PXIe-6368 DAQ Board Function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827584" y="1412777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Read </a:t>
            </a:r>
            <a:r>
              <a:rPr lang="en-US" sz="2000" dirty="0"/>
              <a:t>Device information (Status, Software Version…)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Set configuration </a:t>
            </a:r>
            <a:r>
              <a:rPr lang="en-US" sz="2000" dirty="0" smtClean="0"/>
              <a:t>parameter for Analog Input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Dynamic AIO/DIO </a:t>
            </a:r>
            <a:r>
              <a:rPr lang="en-US" sz="2000" dirty="0"/>
              <a:t>configuration with EPICS PVs.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Acquisition </a:t>
            </a:r>
            <a:r>
              <a:rPr lang="en-US" sz="2000" dirty="0"/>
              <a:t>mode.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Continuous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Finite </a:t>
            </a:r>
            <a:r>
              <a:rPr lang="en-US" sz="2000" dirty="0" smtClean="0"/>
              <a:t>sample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 err="1" smtClean="0"/>
              <a:t>Retriggerable</a:t>
            </a:r>
            <a:r>
              <a:rPr lang="en-US" sz="2000" dirty="0" smtClean="0"/>
              <a:t> finite sample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Reference triggered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waveform and </a:t>
            </a:r>
            <a:r>
              <a:rPr lang="en-US" sz="2000" dirty="0" err="1"/>
              <a:t>ai</a:t>
            </a:r>
            <a:r>
              <a:rPr lang="en-US" sz="2000" dirty="0"/>
              <a:t> record support for Analog input.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Board </a:t>
            </a:r>
            <a:r>
              <a:rPr lang="en-US" sz="2000" dirty="0"/>
              <a:t>level and Channel level EPICS Template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688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001000" cy="914400"/>
          </a:xfrm>
        </p:spPr>
        <p:txBody>
          <a:bodyPr/>
          <a:lstStyle/>
          <a:p>
            <a:r>
              <a:rPr lang="en-US" dirty="0" smtClean="0"/>
              <a:t>PXI-6528 DIO Board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563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00" y="10295"/>
            <a:ext cx="8001000" cy="466377"/>
          </a:xfrm>
        </p:spPr>
        <p:txBody>
          <a:bodyPr/>
          <a:lstStyle/>
          <a:p>
            <a:r>
              <a:rPr lang="en-US" sz="2800" dirty="0" smtClean="0"/>
              <a:t>PXI-6528 DIO Board Functions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611560" y="764704"/>
            <a:ext cx="76328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Read </a:t>
            </a:r>
            <a:r>
              <a:rPr lang="en-US" sz="2000" dirty="0"/>
              <a:t>Device information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Bit and Byte write/read on hardware port  (3 input and 3 output 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routine.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Watchdog configuration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change on watchdog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Level change 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Input port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Output port Power up state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15842" y="3428999"/>
            <a:ext cx="2808684" cy="5048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driver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9592" y="2528614"/>
            <a:ext cx="2808684" cy="576634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interface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99592" y="1699840"/>
            <a:ext cx="2808684" cy="505023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client / </a:t>
            </a:r>
            <a:r>
              <a:rPr lang="en-GB" altLang="en-US" sz="2400" dirty="0" err="1" smtClean="0">
                <a:latin typeface="Arial Narrow" pitchFamily="34" charset="0"/>
              </a:rPr>
              <a:t>asynUser</a:t>
            </a:r>
            <a:endParaRPr lang="en-GB" altLang="en-US" sz="2400" dirty="0">
              <a:latin typeface="Arial Narrow" pitchFamily="34" charset="0"/>
            </a:endParaRPr>
          </a:p>
        </p:txBody>
      </p:sp>
      <p:cxnSp>
        <p:nvCxnSpPr>
          <p:cNvPr id="7" name="AutoShape 16"/>
          <p:cNvCxnSpPr>
            <a:cxnSpLocks noChangeShapeType="1"/>
            <a:stCxn id="5" idx="2"/>
            <a:endCxn id="4" idx="0"/>
          </p:cNvCxnSpPr>
          <p:nvPr/>
        </p:nvCxnSpPr>
        <p:spPr bwMode="auto">
          <a:xfrm>
            <a:off x="2303934" y="3105248"/>
            <a:ext cx="16250" cy="3237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17"/>
          <p:cNvCxnSpPr>
            <a:cxnSpLocks noChangeShapeType="1"/>
            <a:stCxn id="6" idx="2"/>
            <a:endCxn id="5" idx="0"/>
          </p:cNvCxnSpPr>
          <p:nvPr/>
        </p:nvCxnSpPr>
        <p:spPr bwMode="auto">
          <a:xfrm>
            <a:off x="2303934" y="2204863"/>
            <a:ext cx="0" cy="32375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074589" y="1703884"/>
            <a:ext cx="1153595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2400" dirty="0" smtClean="0">
                <a:latin typeface="Arial Narrow" pitchFamily="34" charset="0"/>
              </a:rPr>
              <a:t>Byte</a:t>
            </a:r>
            <a:endParaRPr lang="en-GB" altLang="en-US" sz="2400" dirty="0">
              <a:latin typeface="Arial Narrow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68219" y="3359393"/>
            <a:ext cx="2376488" cy="5732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Arial Narrow" pitchFamily="34" charset="0"/>
              </a:rPr>
              <a:t>bus controller (port)</a:t>
            </a:r>
          </a:p>
        </p:txBody>
      </p:sp>
      <p:cxnSp>
        <p:nvCxnSpPr>
          <p:cNvPr id="23" name="AutoShape 6"/>
          <p:cNvCxnSpPr>
            <a:cxnSpLocks noChangeShapeType="1"/>
            <a:stCxn id="22" idx="0"/>
            <a:endCxn id="21" idx="2"/>
          </p:cNvCxnSpPr>
          <p:nvPr/>
        </p:nvCxnSpPr>
        <p:spPr bwMode="auto">
          <a:xfrm rot="16200000" flipV="1">
            <a:off x="5477790" y="2380720"/>
            <a:ext cx="1152271" cy="80507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653213" y="1703884"/>
            <a:ext cx="1159148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altLang="en-US" sz="2400" dirty="0" smtClean="0">
                <a:latin typeface="Arial Narrow" pitchFamily="34" charset="0"/>
              </a:rPr>
              <a:t>Bit</a:t>
            </a:r>
            <a:endParaRPr lang="en-GB" altLang="en-US" sz="2400" dirty="0">
              <a:latin typeface="Arial Narrow" pitchFamily="34" charset="0"/>
            </a:endParaRPr>
          </a:p>
        </p:txBody>
      </p:sp>
      <p:cxnSp>
        <p:nvCxnSpPr>
          <p:cNvPr id="25" name="AutoShape 15"/>
          <p:cNvCxnSpPr>
            <a:cxnSpLocks noChangeShapeType="1"/>
            <a:endCxn id="22" idx="1"/>
          </p:cNvCxnSpPr>
          <p:nvPr/>
        </p:nvCxnSpPr>
        <p:spPr bwMode="auto">
          <a:xfrm>
            <a:off x="3724526" y="3645998"/>
            <a:ext cx="154369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AutoShape 20"/>
          <p:cNvCxnSpPr>
            <a:cxnSpLocks noChangeShapeType="1"/>
            <a:endCxn id="21" idx="1"/>
          </p:cNvCxnSpPr>
          <p:nvPr/>
        </p:nvCxnSpPr>
        <p:spPr bwMode="auto">
          <a:xfrm flipV="1">
            <a:off x="3706164" y="1955503"/>
            <a:ext cx="1368425" cy="794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20"/>
          <p:cNvCxnSpPr>
            <a:cxnSpLocks noChangeShapeType="1"/>
          </p:cNvCxnSpPr>
          <p:nvPr/>
        </p:nvCxnSpPr>
        <p:spPr bwMode="auto">
          <a:xfrm flipH="1">
            <a:off x="6259714" y="1956297"/>
            <a:ext cx="39349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9"/>
          <p:cNvCxnSpPr/>
          <p:nvPr/>
        </p:nvCxnSpPr>
        <p:spPr bwMode="auto">
          <a:xfrm rot="16200000" flipH="1">
            <a:off x="5753864" y="2330712"/>
            <a:ext cx="1142962" cy="914400"/>
          </a:xfrm>
          <a:prstGeom prst="bentConnector3">
            <a:avLst>
              <a:gd name="adj1" fmla="val 33396"/>
            </a:avLst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75902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001000" cy="914400"/>
          </a:xfrm>
        </p:spPr>
        <p:txBody>
          <a:bodyPr/>
          <a:lstStyle/>
          <a:p>
            <a:r>
              <a:rPr lang="en-US" dirty="0" smtClean="0"/>
              <a:t>Compact RIO &amp; Flex RIO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420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4302"/>
              </p:ext>
            </p:extLst>
          </p:nvPr>
        </p:nvGraphicFramePr>
        <p:xfrm>
          <a:off x="475404" y="1978341"/>
          <a:ext cx="4829808" cy="312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Visio" r:id="rId3" imgW="9196946" imgH="5964136" progId="Visio.Drawing.11">
                  <p:embed/>
                </p:oleObj>
              </mc:Choice>
              <mc:Fallback>
                <p:oleObj name="Visio" r:id="rId3" imgW="9196946" imgH="596413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4" y="1978341"/>
                        <a:ext cx="4829808" cy="312705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116785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Windows Host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143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Design Methodology</a:t>
            </a: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Bent Arrow 8"/>
          <p:cNvSpPr/>
          <p:nvPr/>
        </p:nvSpPr>
        <p:spPr bwMode="auto">
          <a:xfrm flipV="1">
            <a:off x="4788024" y="5085184"/>
            <a:ext cx="2376264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53749"/>
              </p:ext>
            </p:extLst>
          </p:nvPr>
        </p:nvGraphicFramePr>
        <p:xfrm>
          <a:off x="6186488" y="950913"/>
          <a:ext cx="2855912" cy="504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Visio" r:id="rId5" imgW="4733092" imgH="8386882" progId="Visio.Drawing.11">
                  <p:embed/>
                </p:oleObj>
              </mc:Choice>
              <mc:Fallback>
                <p:oleObj name="Visio" r:id="rId5" imgW="4733092" imgH="838688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950913"/>
                        <a:ext cx="2855912" cy="504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34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flexrio 7966r/1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2376264" cy="29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lexrio 7966r/14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627784" cy="27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110480"/>
            <a:ext cx="8001000" cy="659160"/>
          </a:xfrm>
        </p:spPr>
        <p:txBody>
          <a:bodyPr/>
          <a:lstStyle/>
          <a:p>
            <a:r>
              <a:rPr lang="en-US" sz="2800" dirty="0" err="1" smtClean="0"/>
              <a:t>cRIO</a:t>
            </a:r>
            <a:r>
              <a:rPr lang="en-US" sz="2800" dirty="0" smtClean="0"/>
              <a:t> &amp; </a:t>
            </a:r>
            <a:r>
              <a:rPr lang="en-US" sz="2800" dirty="0" err="1" smtClean="0"/>
              <a:t>FlexRIO</a:t>
            </a:r>
            <a:r>
              <a:rPr lang="en-US" sz="2800" dirty="0" smtClean="0"/>
              <a:t> board functions 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827584" y="620688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Read </a:t>
            </a:r>
            <a:r>
              <a:rPr lang="en-US" sz="2000" dirty="0"/>
              <a:t>Device information (Status, Software Version…)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Dynamic IO </a:t>
            </a:r>
            <a:r>
              <a:rPr lang="en-US" sz="2000" dirty="0"/>
              <a:t>configuration with EPICS PVs.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waveform </a:t>
            </a:r>
            <a:r>
              <a:rPr lang="en-US" sz="2000" dirty="0"/>
              <a:t>and </a:t>
            </a:r>
            <a:r>
              <a:rPr lang="en-US" sz="2000" dirty="0" err="1"/>
              <a:t>ai</a:t>
            </a:r>
            <a:r>
              <a:rPr lang="en-US" sz="2000" dirty="0"/>
              <a:t> record support for Analog input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DMA Acquisition and Data transfer between board and controller.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Image </a:t>
            </a:r>
            <a:r>
              <a:rPr lang="en-US" sz="2000" dirty="0" smtClean="0"/>
              <a:t>acquisition using </a:t>
            </a:r>
            <a:r>
              <a:rPr lang="en-US" sz="2000" dirty="0" err="1" smtClean="0"/>
              <a:t>cameralink</a:t>
            </a:r>
            <a:r>
              <a:rPr lang="en-US" sz="2000" dirty="0" smtClean="0"/>
              <a:t> – serial line for camera configuration.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Signal Generation (DDS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Board level and Channel level EPICS Templates for each bundles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Image result for compact rio ni9159 mxie chas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9" y="4221088"/>
            <a:ext cx="3631232" cy="19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28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088" y="609600"/>
            <a:ext cx="8001000" cy="6598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Conclusion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3448" y="1269454"/>
            <a:ext cx="8001000" cy="2735610"/>
          </a:xfrm>
          <a:prstGeom prst="rect">
            <a:avLst/>
          </a:prstGeom>
        </p:spPr>
        <p:txBody>
          <a:bodyPr/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2060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2060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2060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 dirty="0" smtClean="0"/>
              <a:t>ITER Fast Controller EPICS device supports  are stable.</a:t>
            </a:r>
          </a:p>
          <a:p>
            <a:pPr eaLnBrk="1" hangingPunct="1"/>
            <a:r>
              <a:rPr lang="en-US" altLang="en-US" sz="1800" kern="0" dirty="0" smtClean="0"/>
              <a:t>It is well integrated with ITER CODAC Core System. </a:t>
            </a:r>
          </a:p>
          <a:p>
            <a:pPr eaLnBrk="1" hangingPunct="1"/>
            <a:r>
              <a:rPr lang="en-US" altLang="en-US" sz="1800" kern="0" dirty="0" smtClean="0"/>
              <a:t>Developed templates are useful for fast application development.</a:t>
            </a:r>
          </a:p>
          <a:p>
            <a:pPr eaLnBrk="1" hangingPunct="1"/>
            <a:r>
              <a:rPr lang="en-US" altLang="en-US" sz="1800" kern="0" dirty="0" smtClean="0"/>
              <a:t>We will continue to extend and improve the support.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4869160"/>
            <a:ext cx="8001000" cy="6598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11100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8071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Arial" charset="0"/>
              </a:rPr>
              <a:t>Introduction of I&amp;C Architecture</a:t>
            </a:r>
            <a:endParaRPr lang="en-GB" sz="28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4" y="620688"/>
            <a:ext cx="758609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267744" y="1556792"/>
            <a:ext cx="1512168" cy="4248472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4213" y="1052513"/>
            <a:ext cx="8064500" cy="2447925"/>
          </a:xfrm>
        </p:spPr>
        <p:txBody>
          <a:bodyPr/>
          <a:lstStyle/>
          <a:p>
            <a:pPr eaLnBrk="1" hangingPunct="1"/>
            <a:r>
              <a:rPr lang="en-GB" dirty="0" smtClean="0"/>
              <a:t>Hardware Architecture</a:t>
            </a: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116" y="0"/>
            <a:ext cx="8359775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Hardware Architecture</a:t>
            </a:r>
          </a:p>
          <a:p>
            <a:pPr marL="0" indent="0" eaLnBrk="1" hangingPunct="1">
              <a:spcBef>
                <a:spcPct val="20000"/>
              </a:spcBef>
              <a:defRPr/>
            </a:pPr>
            <a:endParaRPr lang="en-US" sz="400" b="1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52772"/>
            <a:ext cx="6624736" cy="494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452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6" y="0"/>
            <a:ext cx="8001000" cy="548680"/>
          </a:xfrm>
        </p:spPr>
        <p:txBody>
          <a:bodyPr/>
          <a:lstStyle/>
          <a:p>
            <a:r>
              <a:rPr lang="en-US" sz="2800" dirty="0"/>
              <a:t>Standard Hardware Support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Supported I/O boards: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 smtClean="0">
                <a:solidFill>
                  <a:srgbClr val="C00000"/>
                </a:solidFill>
              </a:rPr>
              <a:t>PXI-6682/PXI-6683H</a:t>
            </a:r>
            <a:r>
              <a:rPr lang="en-US" sz="1600" dirty="0" smtClean="0"/>
              <a:t> : </a:t>
            </a:r>
            <a:r>
              <a:rPr lang="en-US" sz="1600" dirty="0">
                <a:solidFill>
                  <a:srgbClr val="C00000"/>
                </a:solidFill>
              </a:rPr>
              <a:t>Synchronization and timing </a:t>
            </a:r>
            <a:r>
              <a:rPr lang="en-US" sz="1600" dirty="0"/>
              <a:t>(IEEE1588-2008 / TCN)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PXI-6259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C00000"/>
                </a:solidFill>
              </a:rPr>
              <a:t>multi-function data acquisition</a:t>
            </a:r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input channels (</a:t>
            </a:r>
            <a:r>
              <a:rPr lang="en-US" sz="1400" dirty="0" smtClean="0"/>
              <a:t>16 Diff. /32 Single Ended) (1.25MS/s)</a:t>
            </a:r>
            <a:endParaRPr lang="en-US" sz="1400" dirty="0"/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output channels (4</a:t>
            </a:r>
            <a:r>
              <a:rPr lang="en-US" sz="1400" dirty="0" smtClean="0"/>
              <a:t>) (2.86 MS/s)</a:t>
            </a:r>
            <a:endParaRPr lang="en-US" sz="1400" dirty="0"/>
          </a:p>
          <a:p>
            <a:pPr lvl="2"/>
            <a:r>
              <a:rPr lang="en-US" sz="1400" dirty="0" smtClean="0"/>
              <a:t>digital </a:t>
            </a:r>
            <a:r>
              <a:rPr lang="en-US" sz="1400" dirty="0"/>
              <a:t>input/output channels (48)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PXIe-6368</a:t>
            </a:r>
            <a:r>
              <a:rPr lang="en-US" sz="1600" dirty="0"/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High Performance multi-function </a:t>
            </a:r>
            <a:r>
              <a:rPr lang="en-US" sz="1600" dirty="0">
                <a:solidFill>
                  <a:srgbClr val="C00000"/>
                </a:solidFill>
              </a:rPr>
              <a:t>data acquisition</a:t>
            </a:r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input channels (</a:t>
            </a:r>
            <a:r>
              <a:rPr lang="en-US" sz="1400" dirty="0" smtClean="0"/>
              <a:t>16 Diff.) (Simultaneous, 2MS/s)</a:t>
            </a:r>
            <a:endParaRPr lang="en-US" sz="1400" dirty="0"/>
          </a:p>
          <a:p>
            <a:pPr lvl="2"/>
            <a:r>
              <a:rPr lang="en-US" sz="1400" dirty="0" smtClean="0"/>
              <a:t>16bits </a:t>
            </a:r>
            <a:r>
              <a:rPr lang="en-US" sz="1400" dirty="0"/>
              <a:t>analog output channels (4) </a:t>
            </a:r>
            <a:r>
              <a:rPr lang="en-US" sz="1400" dirty="0" smtClean="0"/>
              <a:t>(3.3 MS/s</a:t>
            </a:r>
            <a:r>
              <a:rPr lang="en-US" sz="1400" dirty="0"/>
              <a:t>)</a:t>
            </a:r>
          </a:p>
          <a:p>
            <a:pPr lvl="2"/>
            <a:r>
              <a:rPr lang="en-US" sz="1400" dirty="0" smtClean="0"/>
              <a:t>digital </a:t>
            </a:r>
            <a:r>
              <a:rPr lang="en-US" sz="1400" dirty="0"/>
              <a:t>input/output channels (48)</a:t>
            </a:r>
          </a:p>
          <a:p>
            <a:pPr lvl="1"/>
            <a:r>
              <a:rPr lang="en-US" sz="1600" dirty="0" smtClean="0"/>
              <a:t>N.I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C00000"/>
                </a:solidFill>
              </a:rPr>
              <a:t>PXI-6528 : Digital </a:t>
            </a:r>
            <a:r>
              <a:rPr lang="en-US" sz="1600" dirty="0" smtClean="0">
                <a:solidFill>
                  <a:srgbClr val="C00000"/>
                </a:solidFill>
              </a:rPr>
              <a:t>I/O</a:t>
            </a:r>
            <a:endParaRPr lang="en-US" sz="1600" dirty="0">
              <a:solidFill>
                <a:srgbClr val="C00000"/>
              </a:solidFill>
            </a:endParaRPr>
          </a:p>
          <a:p>
            <a:pPr lvl="2"/>
            <a:r>
              <a:rPr lang="en-GB" sz="1400" dirty="0"/>
              <a:t>24 optically isolated input channels </a:t>
            </a:r>
            <a:r>
              <a:rPr lang="en-GB" sz="1400" dirty="0" smtClean="0"/>
              <a:t> </a:t>
            </a:r>
            <a:endParaRPr lang="en-GB" sz="1400" dirty="0"/>
          </a:p>
          <a:p>
            <a:pPr lvl="2"/>
            <a:r>
              <a:rPr lang="en-GB" sz="1400" dirty="0"/>
              <a:t>24 solid-state relay output </a:t>
            </a:r>
            <a:r>
              <a:rPr lang="en-GB" sz="1400" dirty="0" smtClean="0"/>
              <a:t>channels</a:t>
            </a:r>
          </a:p>
          <a:p>
            <a:pPr lvl="2"/>
            <a:r>
              <a:rPr lang="en-GB" sz="1400" dirty="0"/>
              <a:t>±60VDC channel to </a:t>
            </a:r>
            <a:r>
              <a:rPr lang="en-GB" sz="1400" dirty="0" smtClean="0"/>
              <a:t>channel Isolation</a:t>
            </a:r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2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-38472"/>
            <a:ext cx="8001000" cy="587152"/>
          </a:xfrm>
        </p:spPr>
        <p:txBody>
          <a:bodyPr/>
          <a:lstStyle/>
          <a:p>
            <a:r>
              <a:rPr lang="en-US" sz="2800" dirty="0"/>
              <a:t>Standard Hardware Support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77048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Supported </a:t>
            </a:r>
            <a:r>
              <a:rPr lang="en-US" sz="1800" dirty="0" err="1" smtClean="0"/>
              <a:t>cRIO</a:t>
            </a:r>
            <a:r>
              <a:rPr lang="en-US" sz="1800" dirty="0" smtClean="0"/>
              <a:t> I/O modules:</a:t>
            </a:r>
            <a:endParaRPr lang="en-US" sz="1800" dirty="0"/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9425/9426</a:t>
            </a:r>
            <a:r>
              <a:rPr lang="en-US" sz="1600" dirty="0" smtClean="0"/>
              <a:t> : </a:t>
            </a:r>
            <a:r>
              <a:rPr lang="en-US" sz="1400" dirty="0"/>
              <a:t>Sinking / Sourcing Digital Input -7µS, 32 Channels 12/24V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 smtClean="0">
                <a:solidFill>
                  <a:srgbClr val="C00000"/>
                </a:solidFill>
              </a:rPr>
              <a:t>9476 /9477</a:t>
            </a:r>
            <a:r>
              <a:rPr lang="en-US" sz="1600" dirty="0" smtClean="0"/>
              <a:t>: </a:t>
            </a:r>
            <a:r>
              <a:rPr lang="en-US" sz="1400" dirty="0"/>
              <a:t>Sourcing </a:t>
            </a:r>
            <a:r>
              <a:rPr lang="en-US" sz="1400" dirty="0" smtClean="0"/>
              <a:t>-</a:t>
            </a:r>
            <a:r>
              <a:rPr lang="en-US" sz="1600" dirty="0" smtClean="0"/>
              <a:t> </a:t>
            </a:r>
            <a:r>
              <a:rPr lang="en-US" sz="1400" dirty="0" smtClean="0"/>
              <a:t>500 µS / 6-36V /250mA</a:t>
            </a:r>
            <a:endParaRPr lang="en-US" sz="1400" dirty="0"/>
          </a:p>
          <a:p>
            <a:pPr lvl="1"/>
            <a:r>
              <a:rPr lang="en-US" sz="1600" dirty="0">
                <a:solidFill>
                  <a:srgbClr val="C00000"/>
                </a:solidFill>
              </a:rPr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	 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Sinking - 8 µS /5-60V /625 mA</a:t>
            </a:r>
            <a:endParaRPr lang="en-US" sz="1400" dirty="0"/>
          </a:p>
          <a:p>
            <a:pPr lvl="2"/>
            <a:r>
              <a:rPr lang="en-US" sz="1400" dirty="0" smtClean="0"/>
              <a:t>32 Channels Digital Output</a:t>
            </a:r>
            <a:endParaRPr lang="en-US" sz="1400" dirty="0"/>
          </a:p>
          <a:p>
            <a:pPr lvl="1"/>
            <a:r>
              <a:rPr lang="en-US" sz="1600" dirty="0" smtClean="0"/>
              <a:t>N.I</a:t>
            </a:r>
            <a:r>
              <a:rPr lang="en-US" sz="1600" dirty="0"/>
              <a:t>. </a:t>
            </a:r>
            <a:r>
              <a:rPr lang="en-US" sz="1600" dirty="0" smtClean="0">
                <a:solidFill>
                  <a:srgbClr val="C00000"/>
                </a:solidFill>
              </a:rPr>
              <a:t>9205 </a:t>
            </a:r>
            <a:r>
              <a:rPr lang="en-US" sz="1600" dirty="0" smtClean="0"/>
              <a:t>: </a:t>
            </a:r>
            <a:r>
              <a:rPr lang="en-US" sz="1400" dirty="0" smtClean="0"/>
              <a:t>32 x AI (16-bit, ±200mV </a:t>
            </a:r>
            <a:r>
              <a:rPr lang="en-US" sz="1400" dirty="0"/>
              <a:t>to </a:t>
            </a:r>
            <a:r>
              <a:rPr lang="en-US" sz="1400" dirty="0" smtClean="0"/>
              <a:t>±10V, 250kS/s)</a:t>
            </a:r>
          </a:p>
          <a:p>
            <a:pPr lvl="1"/>
            <a:r>
              <a:rPr lang="en-US" sz="1600" dirty="0" smtClean="0"/>
              <a:t>N.I. </a:t>
            </a:r>
            <a:r>
              <a:rPr lang="en-US" sz="1600" dirty="0" smtClean="0">
                <a:solidFill>
                  <a:srgbClr val="C00000"/>
                </a:solidFill>
              </a:rPr>
              <a:t>9264 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GB" sz="1400" dirty="0" smtClean="0"/>
              <a:t>16 x AO (</a:t>
            </a:r>
            <a:r>
              <a:rPr lang="en-US" sz="1400" dirty="0"/>
              <a:t>16-bit, </a:t>
            </a:r>
            <a:r>
              <a:rPr lang="en-US" sz="1400" dirty="0" smtClean="0"/>
              <a:t>±</a:t>
            </a:r>
            <a:r>
              <a:rPr lang="en-US" sz="1400" dirty="0"/>
              <a:t>10V</a:t>
            </a:r>
            <a:r>
              <a:rPr lang="en-US" sz="1400" dirty="0" smtClean="0"/>
              <a:t>, isolation 60VDC, 25 </a:t>
            </a:r>
            <a:r>
              <a:rPr lang="en-US" sz="1400" dirty="0" err="1" smtClean="0"/>
              <a:t>kS</a:t>
            </a:r>
            <a:r>
              <a:rPr lang="en-US" sz="1400" dirty="0" smtClean="0"/>
              <a:t>/s/</a:t>
            </a:r>
            <a:r>
              <a:rPr lang="en-US" sz="1400" dirty="0" err="1" smtClean="0"/>
              <a:t>ch</a:t>
            </a:r>
            <a:r>
              <a:rPr lang="en-US" sz="1400" dirty="0" smtClean="0"/>
              <a:t> simultaneous )</a:t>
            </a:r>
            <a:r>
              <a:rPr lang="en-GB" sz="1400" dirty="0" smtClean="0"/>
              <a:t> </a:t>
            </a:r>
            <a:endParaRPr lang="en-GB" sz="1400" dirty="0"/>
          </a:p>
          <a:p>
            <a:pPr lvl="2"/>
            <a:endParaRPr lang="en-US" sz="1400" dirty="0"/>
          </a:p>
          <a:p>
            <a:r>
              <a:rPr lang="en-US" sz="1800" dirty="0" smtClean="0"/>
              <a:t>Supported </a:t>
            </a:r>
            <a:r>
              <a:rPr lang="en-US" sz="1800" dirty="0" err="1" smtClean="0"/>
              <a:t>FlexRIO</a:t>
            </a:r>
            <a:r>
              <a:rPr lang="en-US" sz="1800" dirty="0" smtClean="0"/>
              <a:t> </a:t>
            </a:r>
            <a:r>
              <a:rPr lang="en-US" sz="1800" dirty="0"/>
              <a:t>I/O board bundles: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 smtClean="0">
                <a:solidFill>
                  <a:srgbClr val="C00000"/>
                </a:solidFill>
              </a:rPr>
              <a:t>PXIe 7966R/5761R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400" dirty="0" smtClean="0"/>
              <a:t>FPGA / ADC Bundle (14-bits, 2.07V</a:t>
            </a:r>
            <a:r>
              <a:rPr lang="en-US" sz="1200" dirty="0" smtClean="0"/>
              <a:t>pk-pk</a:t>
            </a:r>
            <a:r>
              <a:rPr lang="en-US" sz="1400" dirty="0" smtClean="0"/>
              <a:t>, 250MS/s, 4 </a:t>
            </a:r>
            <a:r>
              <a:rPr lang="en-US" sz="1400" dirty="0" err="1" smtClean="0"/>
              <a:t>ch</a:t>
            </a:r>
            <a:r>
              <a:rPr lang="en-US" sz="1400" dirty="0" smtClean="0"/>
              <a:t>   + DIO)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PXIe </a:t>
            </a:r>
            <a:r>
              <a:rPr lang="en-US" sz="1600" dirty="0" smtClean="0">
                <a:solidFill>
                  <a:srgbClr val="C00000"/>
                </a:solidFill>
              </a:rPr>
              <a:t>7961R/6581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400" dirty="0"/>
              <a:t>FPGA / </a:t>
            </a:r>
            <a:r>
              <a:rPr lang="en-US" sz="1400" dirty="0" smtClean="0"/>
              <a:t>DIO </a:t>
            </a:r>
            <a:r>
              <a:rPr lang="en-US" sz="1400" dirty="0"/>
              <a:t>Bundle </a:t>
            </a:r>
            <a:r>
              <a:rPr lang="en-US" sz="1400" dirty="0" smtClean="0"/>
              <a:t>(100MHz, 54 </a:t>
            </a:r>
            <a:r>
              <a:rPr lang="en-US" sz="1400" dirty="0"/>
              <a:t>DIO)</a:t>
            </a:r>
          </a:p>
          <a:p>
            <a:pPr lvl="1"/>
            <a:r>
              <a:rPr lang="en-US" sz="1600" dirty="0"/>
              <a:t>N.I. </a:t>
            </a:r>
            <a:r>
              <a:rPr lang="en-US" sz="1600" dirty="0">
                <a:solidFill>
                  <a:srgbClr val="C00000"/>
                </a:solidFill>
              </a:rPr>
              <a:t>PXIe </a:t>
            </a:r>
            <a:r>
              <a:rPr lang="en-US" sz="1600" dirty="0" smtClean="0">
                <a:solidFill>
                  <a:srgbClr val="C00000"/>
                </a:solidFill>
              </a:rPr>
              <a:t>7966R/1483</a:t>
            </a:r>
            <a:r>
              <a:rPr lang="en-US" sz="1600" dirty="0" smtClean="0"/>
              <a:t> </a:t>
            </a:r>
            <a:r>
              <a:rPr lang="en-US" sz="1600" dirty="0"/>
              <a:t>: </a:t>
            </a:r>
            <a:r>
              <a:rPr lang="en-US" sz="1400" dirty="0"/>
              <a:t>FPGA / </a:t>
            </a:r>
            <a:r>
              <a:rPr lang="en-US" sz="1400" dirty="0" smtClean="0"/>
              <a:t>Image Acquisition </a:t>
            </a:r>
            <a:r>
              <a:rPr lang="en-US" sz="1400" dirty="0"/>
              <a:t>Bundle </a:t>
            </a:r>
            <a:endParaRPr lang="en-US" sz="1400" dirty="0" smtClean="0"/>
          </a:p>
          <a:p>
            <a:pPr marL="1797050" lvl="1"/>
            <a:r>
              <a:rPr lang="en-US" sz="1400" dirty="0" smtClean="0"/>
              <a:t>Camera Link (10-tap, 80-bit images)</a:t>
            </a:r>
          </a:p>
          <a:p>
            <a:pPr marL="1797050" lvl="1"/>
            <a:r>
              <a:rPr lang="en-US" sz="1400" dirty="0" smtClean="0"/>
              <a:t>20 to 85 MHz pixel clock, 4 TTL DO, 2 Optical DI, 1 Quadrature encoder input</a:t>
            </a:r>
            <a:endParaRPr lang="en-US" sz="1400" dirty="0"/>
          </a:p>
          <a:p>
            <a:pPr lvl="1"/>
            <a:endParaRPr lang="en-US" sz="1400" dirty="0"/>
          </a:p>
          <a:p>
            <a:pPr marL="0" lvl="2"/>
            <a:r>
              <a:rPr lang="en-US" sz="1400" dirty="0"/>
              <a:t>The Supported boards are listed in the  </a:t>
            </a:r>
            <a:r>
              <a:rPr lang="en-GB" sz="1400" dirty="0">
                <a:hlinkClick r:id="rId2"/>
              </a:rPr>
              <a:t>ITER </a:t>
            </a:r>
            <a:r>
              <a:rPr lang="en-GB" sz="1400" dirty="0" err="1">
                <a:hlinkClick r:id="rId2"/>
              </a:rPr>
              <a:t>Catalog</a:t>
            </a:r>
            <a:r>
              <a:rPr lang="en-GB" sz="1400" dirty="0">
                <a:hlinkClick r:id="rId2"/>
              </a:rPr>
              <a:t> of I&amp;C products - Fast Controllers (345X28)</a:t>
            </a:r>
            <a:r>
              <a:rPr lang="en-GB" sz="1400" dirty="0"/>
              <a:t>.</a:t>
            </a:r>
            <a:endParaRPr lang="en-US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470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4213" y="1052513"/>
            <a:ext cx="8064500" cy="2447925"/>
          </a:xfrm>
        </p:spPr>
        <p:txBody>
          <a:bodyPr/>
          <a:lstStyle/>
          <a:p>
            <a:pPr eaLnBrk="1" hangingPunct="1"/>
            <a:r>
              <a:rPr lang="en-GB" dirty="0"/>
              <a:t>Software Architecture</a:t>
            </a:r>
            <a:endParaRPr lang="en-US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 txBox="1">
            <a:spLocks noChangeArrowheads="1"/>
          </p:cNvSpPr>
          <p:nvPr/>
        </p:nvSpPr>
        <p:spPr bwMode="auto">
          <a:xfrm>
            <a:off x="1035050" y="1196975"/>
            <a:ext cx="75692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2060"/>
                </a:solidFill>
                <a:latin typeface="Arial" charset="0"/>
              </a:rPr>
              <a:t>The main challenge for CODAC is </a:t>
            </a:r>
            <a:r>
              <a:rPr lang="en-US" b="1" u="sng">
                <a:solidFill>
                  <a:srgbClr val="FF0066"/>
                </a:solidFill>
                <a:latin typeface="Arial" charset="0"/>
              </a:rPr>
              <a:t>INTEGRATION</a:t>
            </a:r>
            <a:endParaRPr lang="en-US" u="sng">
              <a:solidFill>
                <a:srgbClr val="FF0066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</a:pPr>
            <a:endParaRPr lang="en-US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088" y="663575"/>
            <a:ext cx="7561262" cy="2478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795338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CODAC Core System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+mn-lt"/>
              </a:rPr>
              <a:t>Operation Applications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sz="20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79998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Software</a:t>
            </a:r>
            <a:r>
              <a:rPr lang="en-US" sz="28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Applications</a:t>
            </a:r>
            <a:endParaRPr lang="en-GB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85" y="1412776"/>
            <a:ext cx="6366667" cy="49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A4A8D938BD4898BC959D7DC9C63B" ma:contentTypeVersion="0" ma:contentTypeDescription="Create a new document." ma:contentTypeScope="" ma:versionID="8aed98242ffb3f5f596e5ec30d7aff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F58F60-5098-4047-BFA8-4012B413ECE6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6C657A-C7AA-4C2B-B4F8-089911B61A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3675D6-AD9A-49C9-9623-F182CE86D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43367</TotalTime>
  <Words>870</Words>
  <Application>Microsoft Office PowerPoint</Application>
  <PresentationFormat>On-screen Show (4:3)</PresentationFormat>
  <Paragraphs>224</Paragraphs>
  <Slides>26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ITER_PPTemplate (2)</vt:lpstr>
      <vt:lpstr>Visio</vt:lpstr>
      <vt:lpstr>Status of Fast Controller EPICS Supports for ITER Project</vt:lpstr>
      <vt:lpstr>Content</vt:lpstr>
      <vt:lpstr>PowerPoint Presentation</vt:lpstr>
      <vt:lpstr>Hardware Architecture</vt:lpstr>
      <vt:lpstr>PowerPoint Presentation</vt:lpstr>
      <vt:lpstr>Standard Hardware Support</vt:lpstr>
      <vt:lpstr>Standard Hardware Support</vt:lpstr>
      <vt:lpstr>Software Architecture</vt:lpstr>
      <vt:lpstr>PowerPoint Presentation</vt:lpstr>
      <vt:lpstr>PowerPoint Presentation</vt:lpstr>
      <vt:lpstr>Fast Controller software</vt:lpstr>
      <vt:lpstr>EPICS Device Support</vt:lpstr>
      <vt:lpstr>PXI 6259 DAQ Board</vt:lpstr>
      <vt:lpstr>PXI 6259 Main functions</vt:lpstr>
      <vt:lpstr>PXI 6259 Board functions</vt:lpstr>
      <vt:lpstr>Timing Boards  (PXI-6682 &amp; PXI-6683H) </vt:lpstr>
      <vt:lpstr>Timing Boards Functions</vt:lpstr>
      <vt:lpstr>Timing Boards (PXI-6682 &amp; PXI-6683H)</vt:lpstr>
      <vt:lpstr>PXIe-6368 DAQ Board </vt:lpstr>
      <vt:lpstr>PXIe-6368 DAQ Board Function </vt:lpstr>
      <vt:lpstr>PXI-6528 DIO Board </vt:lpstr>
      <vt:lpstr>PXI-6528 DIO Board Functions </vt:lpstr>
      <vt:lpstr>Compact RIO &amp; Flex RIO</vt:lpstr>
      <vt:lpstr>PowerPoint Presentation</vt:lpstr>
      <vt:lpstr>cRIO &amp; FlexRIO board functions </vt:lpstr>
      <vt:lpstr>PowerPoint Presentation</vt:lpstr>
    </vt:vector>
  </TitlesOfParts>
  <Manager>Anders.Wallander@iter.org</Manager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</dc:title>
  <dc:subject>PBS 45 CODAC</dc:subject>
  <dc:creator>ITER;Nadine.Utzel@iter.org</dc:creator>
  <cp:lastModifiedBy>Patel Vishnukumar</cp:lastModifiedBy>
  <cp:revision>965</cp:revision>
  <cp:lastPrinted>2013-05-22T09:33:44Z</cp:lastPrinted>
  <dcterms:created xsi:type="dcterms:W3CDTF">2008-09-02T15:06:07Z</dcterms:created>
  <dcterms:modified xsi:type="dcterms:W3CDTF">2017-05-16T13:38:48Z</dcterms:modified>
  <cp:category>Desing Review</cp:category>
  <cp:contentStatus>In Preparation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